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0" r:id="rId4"/>
    <p:sldId id="261" r:id="rId5"/>
    <p:sldId id="262" r:id="rId6"/>
    <p:sldId id="264" r:id="rId7"/>
    <p:sldId id="265" r:id="rId8"/>
    <p:sldId id="263" r:id="rId9"/>
    <p:sldId id="267" r:id="rId10"/>
    <p:sldId id="268" r:id="rId11"/>
    <p:sldId id="270" r:id="rId12"/>
    <p:sldId id="269" r:id="rId13"/>
    <p:sldId id="271" r:id="rId14"/>
    <p:sldId id="272" r:id="rId15"/>
    <p:sldId id="273" r:id="rId16"/>
    <p:sldId id="274" r:id="rId17"/>
    <p:sldId id="276" r:id="rId18"/>
    <p:sldId id="275" r:id="rId19"/>
    <p:sldId id="278" r:id="rId20"/>
    <p:sldId id="277" r:id="rId21"/>
    <p:sldId id="279" r:id="rId22"/>
    <p:sldId id="281" r:id="rId23"/>
    <p:sldId id="282" r:id="rId24"/>
    <p:sldId id="280" r:id="rId25"/>
    <p:sldId id="283" r:id="rId26"/>
    <p:sldId id="284" r:id="rId27"/>
    <p:sldId id="285" r:id="rId28"/>
    <p:sldId id="286" r:id="rId29"/>
    <p:sldId id="288" r:id="rId30"/>
    <p:sldId id="290" r:id="rId31"/>
    <p:sldId id="299" r:id="rId32"/>
    <p:sldId id="291" r:id="rId33"/>
    <p:sldId id="292" r:id="rId34"/>
    <p:sldId id="293" r:id="rId35"/>
    <p:sldId id="294" r:id="rId36"/>
    <p:sldId id="296" r:id="rId37"/>
    <p:sldId id="297" r:id="rId3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1" Type="http://schemas.openxmlformats.org/officeDocument/2006/relationships/tableStyles" Target="tableStyles.xml"/><Relationship Id="rId40" Type="http://schemas.openxmlformats.org/officeDocument/2006/relationships/viewProps" Target="viewProps.xml"/><Relationship Id="rId4" Type="http://schemas.openxmlformats.org/officeDocument/2006/relationships/slide" Target="slides/slide2.xml"/><Relationship Id="rId39" Type="http://schemas.openxmlformats.org/officeDocument/2006/relationships/presProps" Target="presProps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719773"/>
            <a:ext cx="9144000" cy="2387600"/>
          </a:xfrm>
        </p:spPr>
        <p:txBody>
          <a:bodyPr/>
          <a:p>
            <a:r>
              <a:rPr lang="zh-CN" altLang="en-US" sz="9600" b="1"/>
              <a:t>领导人的资质</a:t>
            </a:r>
            <a:endParaRPr lang="zh-CN" altLang="en-US" sz="9600" b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857625"/>
            <a:ext cx="9144000" cy="1654175"/>
          </a:xfrm>
        </p:spPr>
        <p:txBody>
          <a:bodyPr/>
          <a:p>
            <a:pPr algn="r"/>
            <a:r>
              <a:rPr lang="en-US" altLang="zh-CN" sz="4800"/>
              <a:t>——</a:t>
            </a:r>
            <a:r>
              <a:rPr lang="zh-CN" altLang="en-US" sz="4800"/>
              <a:t>稻盛和夫读书分享</a:t>
            </a:r>
            <a:endParaRPr lang="zh-CN" altLang="en-US" sz="480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第二、天天学习专研维持人格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“人不管学什么，只要反复才能掌握。这样，在需要作出重要的经营判断的时候，自己掌握的哲学才会自然而然地出来发挥作用。</a:t>
            </a:r>
            <a:endParaRPr lang="zh-CN" altLang="en-US" sz="5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p>
            <a:r>
              <a:rPr lang="zh-CN" altLang="en-US" sz="6000" b="1"/>
              <a:t>第三、不可或缺的朴实的教诲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zh-CN" altLang="en-US" sz="5400"/>
              <a:t>“‘不可撒谎’‘别可诓骗’‘不可贪婪’‘必须正直’‘不给人添乱！’‘以利他之心积极地为别人尽力’‘以美好的关爱之心与人交往’（天天自我告诫，并付诸实践，坚持自我反省与修正）</a:t>
            </a:r>
            <a:endParaRPr lang="zh-CN" altLang="en-US" sz="5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第四、听为人之道愿意实行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zh-CN" altLang="en-US" sz="5400"/>
              <a:t>“听了我的讲话之后，觉悟了，决定要付诸实行的人，我才会去巡回说教。这种人因为过去不明白正确的为人之道、人应有的正确心态，所以没有实行。当他们明白之后，就觉得一定要去遵循、去实行。”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第五、利他和利己的人生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“‘能力善用’、‘精力善用’，就是把充沛的精力、出色的能力用在周围的人谋利上，这么做就能成为优秀的人；如果用在满足自己的私利私欲上，就会成为坏人。”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第三章：领导者的职责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>
              <a:sym typeface="+mn-ea"/>
            </a:endParaRPr>
          </a:p>
          <a:p>
            <a:pPr marL="0" indent="0">
              <a:buNone/>
            </a:pPr>
            <a:r>
              <a:rPr lang="zh-CN" altLang="en-US" sz="5400">
                <a:sym typeface="+mn-ea"/>
              </a:rPr>
              <a:t>北美京瓷集团干部会议上的讲话</a:t>
            </a:r>
            <a:endParaRPr lang="zh-CN" altLang="en-US" sz="5400"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第一、明确事业意义，并指明。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 sz="5400"/>
              <a:t>“领导者为了引领部下，首先必须明确自己部门工作的崇高的、美好的目的和意义。”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第二、具体目标，具体计划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“在制定目标和计划时，领导者必须发挥核心作用，但同时领导者又必须充分听取部下的建议，集中众人的智慧。要作出应有的解释。”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第三、怀有强烈而持久的愿望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  <a:p>
            <a:pPr marL="0" indent="0">
              <a:buNone/>
            </a:pPr>
            <a:r>
              <a:rPr lang="zh-CN" altLang="en-US" sz="5400"/>
              <a:t>“只有把部下的士气提高到同自己相同的水准，才能凝聚全员的力量，才能把愿望变成现实。”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第四、不亚于任何人的努力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“领导者必须比谁都更认真、更拼命地工作，让部下看了感动因而效仿，成为旋涡中心把别人卷进工作的旋涡。”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第五、必须具备坚强的意志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“一旦制定了目标，要有无论如何也必须达成目标的坚强的意志。”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sz="6000" b="1"/>
              <a:t>第一章：领导者的资质</a:t>
            </a:r>
            <a:endParaRPr lang="en-US" altLang="zh-CN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 algn="l">
              <a:buNone/>
            </a:pPr>
            <a:r>
              <a:rPr lang="zh-CN" altLang="en-US" sz="5400"/>
              <a:t>2012年在稻盛和夫经营哲学重庆报告会上的讲话</a:t>
            </a:r>
            <a:endParaRPr lang="zh-CN" altLang="en-US" sz="5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第六、领导者要有高尚的人格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“所谓‘高尚的人格’，不只是指已经具备优秀的哲学思想，而是前面讲过的，‘不可骗人’‘不能撒谎’‘不可贪婪’‘必须正直’等等，千万不要搞什么歪门邪道！”</a:t>
            </a:r>
            <a:endParaRPr lang="zh-CN" altLang="en-US" sz="5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第七、遭遇困难绝不轻易放弃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“我认为，领导者应该是无论遭遇什么困难都绝不气馁，绝不放弃的人，领导者必须是把‘绝不认输’作为信条的人。”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第八、坦诚与部下交往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  <a:p>
            <a:pPr marL="0" indent="0">
              <a:buNone/>
            </a:pPr>
            <a:r>
              <a:rPr lang="zh-CN" altLang="en-US" sz="5400"/>
              <a:t>“从长远来看，为了真正帮助部下成长发展，在必要时采取严厉的态度，这才是真正的‘爱情’。”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第九、努力调动部下的积极性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“领导者必须做出努力，鼓起部下的干劲，调动部下的积极性。思考如何让部下在工作中始终保持充足的干劲。”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第十、从事创造性工作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“领导者必须果断地挑战新课题，在各个方面专研创新，不断从事创造性的工作。”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第四章：经营企业要诀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3200"/>
          </a:p>
          <a:p>
            <a:r>
              <a:rPr lang="zh-CN" altLang="en-US" sz="3200"/>
              <a:t>第一、作为经营者，要让员工爱戴你，甚至迷恋你。</a:t>
            </a:r>
            <a:endParaRPr lang="zh-CN" altLang="en-US" sz="3200"/>
          </a:p>
          <a:p>
            <a:r>
              <a:rPr lang="zh-CN" altLang="en-US" sz="3200"/>
              <a:t>第二、领导者要向全体员工阐述工作的意义。</a:t>
            </a:r>
            <a:endParaRPr lang="zh-CN" altLang="en-US" sz="3200"/>
          </a:p>
          <a:p>
            <a:r>
              <a:rPr lang="zh-CN" altLang="en-US" sz="3200"/>
              <a:t>第三、领导者要向全体员工揭示企业的愿景目标。</a:t>
            </a:r>
            <a:endParaRPr lang="zh-CN" altLang="en-US" sz="3200"/>
          </a:p>
          <a:p>
            <a:r>
              <a:rPr lang="zh-CN" altLang="en-US" sz="3200"/>
              <a:t>第四、明确公司的使命，并与全体员工共有。</a:t>
            </a:r>
            <a:endParaRPr lang="zh-CN" altLang="en-US" sz="3200"/>
          </a:p>
          <a:p>
            <a:r>
              <a:rPr lang="zh-CN" altLang="en-US" sz="3200"/>
              <a:t>第五、向员工讲述哲学，通过学习提高心性、共有哲学。</a:t>
            </a:r>
            <a:endParaRPr lang="zh-CN" altLang="en-US" sz="32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第五章：稻盛和夫自传</a:t>
            </a:r>
            <a:endParaRPr lang="zh-CN" altLang="en-US" sz="6000" b="1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33095" y="1690370"/>
            <a:ext cx="5393055" cy="482155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6795" y="1691005"/>
            <a:ext cx="5500370" cy="482092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家庭背景：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父母小学毕业，七兄妹（老二），继承父亲的踏实坚韧，继承母亲的乐观开朗，贫寒草根出身。</a:t>
            </a:r>
            <a:endParaRPr lang="zh-CN" altLang="en-US" sz="5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>
                <a:sym typeface="+mn-ea"/>
              </a:rPr>
              <a:t>少年时期：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爱哭鬼、孩子王，富有正义感，命途多舛厄运连连，后来专注于学习，资质属于一等人。</a:t>
            </a:r>
            <a:endParaRPr lang="zh-CN" altLang="en-US" sz="5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>
                <a:sym typeface="+mn-ea"/>
              </a:rPr>
              <a:t>青年时期：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5008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zh-CN" altLang="en-US" sz="5400"/>
              <a:t>鹿儿岛中学校长屈尊求他父亲，随即让他读高中，条件是依靠奖学金和打工，不增加家里负担；大学时代，常年穿夹克和木屐上学，买不起参考书每天都泡在图书馆埋头学习，与此同时参加空手锻炼身体。</a:t>
            </a:r>
            <a:endParaRPr lang="zh-CN" altLang="en-US" sz="5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第一资质：具备某种使命感 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endParaRPr lang="zh-CN" altLang="en-US" sz="4800"/>
          </a:p>
          <a:p>
            <a:pPr marL="0" indent="0">
              <a:buNone/>
            </a:pPr>
            <a:r>
              <a:rPr lang="zh-CN" altLang="en-US" sz="4800"/>
              <a:t>“让自己具备使命感，并让这种使命感为整个团队所共有，这就是领导者首先必须具备的要件或者说资质。但我认为，同时大义名分也会成为必不可少的要素。”</a:t>
            </a:r>
            <a:endParaRPr lang="zh-CN" altLang="en-US" sz="4800"/>
          </a:p>
          <a:p>
            <a:pPr marL="0" indent="0">
              <a:buNone/>
            </a:pPr>
            <a:r>
              <a:rPr lang="zh-CN" altLang="en-US" sz="4800"/>
              <a:t>　　</a:t>
            </a:r>
            <a:endParaRPr lang="zh-CN" altLang="en-US" sz="4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关键拐点：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/>
          </a:bodyPr>
          <a:p>
            <a:pPr marL="0" indent="0">
              <a:buNone/>
            </a:pPr>
            <a:r>
              <a:rPr lang="zh-CN" altLang="en-US" b="1"/>
              <a:t>1932年1月21日，稻盛和夫出生。</a:t>
            </a:r>
            <a:endParaRPr lang="zh-CN" altLang="en-US" b="1"/>
          </a:p>
          <a:p>
            <a:pPr marL="0" indent="0" algn="l">
              <a:buNone/>
            </a:pPr>
            <a:r>
              <a:rPr lang="zh-CN" altLang="en-US" b="1"/>
              <a:t>12岁，鹿儿岛第一中学落榜。</a:t>
            </a:r>
            <a:endParaRPr lang="zh-CN" altLang="en-US" b="1"/>
          </a:p>
          <a:p>
            <a:pPr marL="0" indent="0" algn="l">
              <a:buNone/>
            </a:pPr>
            <a:r>
              <a:rPr lang="zh-CN" altLang="en-US" b="1"/>
              <a:t>13岁，修养肺病，房屋在空袭中被烧毁。</a:t>
            </a:r>
            <a:endParaRPr lang="zh-CN" altLang="en-US" b="1"/>
          </a:p>
          <a:p>
            <a:pPr marL="0" indent="0" algn="l">
              <a:buNone/>
            </a:pPr>
            <a:r>
              <a:rPr lang="zh-CN" altLang="en-US" b="1"/>
              <a:t>19岁，报考大阪大学医学部药学科失败。</a:t>
            </a:r>
            <a:endParaRPr lang="zh-CN" altLang="en-US" b="1"/>
          </a:p>
          <a:p>
            <a:pPr marL="0" indent="0" algn="l">
              <a:buNone/>
            </a:pPr>
            <a:r>
              <a:rPr lang="zh-CN" altLang="en-US" b="1"/>
              <a:t>22岁，教授介绍下，被松风工业录用。</a:t>
            </a:r>
            <a:endParaRPr lang="zh-CN" altLang="en-US" b="1"/>
          </a:p>
          <a:p>
            <a:pPr marL="0" indent="0" algn="l">
              <a:buNone/>
            </a:pPr>
            <a:r>
              <a:rPr lang="zh-CN" altLang="en-US" b="1"/>
              <a:t>24岁，鹿儿岛大学毕业，松风工业工作。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ym typeface="+mn-ea"/>
              </a:rPr>
              <a:t>26岁，退出松风，结婚并创办公司。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ym typeface="+mn-ea"/>
              </a:rPr>
              <a:t>27岁，创办京都陶瓷株式会社。</a:t>
            </a:r>
            <a:endParaRPr lang="zh-CN" altLang="en-US" b="1">
              <a:sym typeface="+mn-ea"/>
            </a:endParaRPr>
          </a:p>
          <a:p>
            <a:pPr marL="0" indent="0">
              <a:buNone/>
            </a:pPr>
            <a:r>
              <a:rPr lang="zh-CN" altLang="en-US" b="1"/>
              <a:t>52岁，创办第二电信（第二大通讯公司）。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53岁，首届“京都奖”颁奖仪式。</a:t>
            </a:r>
            <a:endParaRPr lang="zh-CN" altLang="en-US" b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p>
            <a:pPr marL="0" indent="0">
              <a:buNone/>
            </a:pPr>
            <a:r>
              <a:rPr lang="zh-CN" altLang="en-US">
                <a:sym typeface="+mn-ea"/>
              </a:rPr>
              <a:t>80岁，掌舵日航创造奇迹。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zh-CN" altLang="en-US"/>
              <a:t>（受日本首相鸠山由纪夫邀请，提出两个条件：一是零薪水出任日航CEO；二是他将不带团队去日航。完成重建以后，第二年实现盈利，世界航空领域收益最高的企业，重新启动上市。）</a:t>
            </a:r>
            <a:endParaRPr lang="zh-CN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破茧成蝶：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zh-CN" altLang="en-US" sz="4000"/>
              <a:t>高度评价：“我读了不少论文，你的论文比东大学生的论文都要出色。”毕业典礼结束，他鼓励他说：“你将来一定会成为杰出的工程师。”………后来，恋爱好不容易有独处的机会，结果姑娘告诉她：“马上就要嫁到东京去了。”再后来，“在那样的公司，连媳妇都娶不着哦。”跳槽无门，改变心态。</a:t>
            </a:r>
            <a:endParaRPr lang="zh-CN" altLang="en-US" sz="40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>
                <a:sym typeface="+mn-ea"/>
              </a:rPr>
              <a:t>人生哲理：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“做事的动机是善良的，实行的过程也是善良的，就无须担心它的结果。”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>
                <a:sym typeface="+mn-ea"/>
              </a:rPr>
              <a:t>经营口号：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“以渗透到潜意识的、强烈而持久的愿望和热情，去实现自己设定的目标。”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>
                <a:sym typeface="+mn-ea"/>
              </a:rPr>
              <a:t>经营理念：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“追求全体员工物质和精神方面幸福的同时，为人类社会的进步发展做出贡献。”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经典语录：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sz="5400"/>
              <a:t>“付出了不亚于任何人的努力。”</a:t>
            </a:r>
            <a:endParaRPr lang="zh-CN" altLang="en-US" sz="5400"/>
          </a:p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“工作是体现人生价值的行为。”</a:t>
            </a:r>
            <a:endParaRPr lang="zh-CN" altLang="en-US" sz="5400"/>
          </a:p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“人生是踏实努力积累的结果。”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人生的六个阶段：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zh-CN" altLang="en-US" sz="4000" b="1"/>
              <a:t>潜龙勿用：龙潜于渊，阳之深藏，忍时待机。</a:t>
            </a:r>
            <a:endParaRPr lang="zh-CN" altLang="en-US" sz="4000" b="1"/>
          </a:p>
          <a:p>
            <a:pPr marL="0" indent="0">
              <a:buNone/>
            </a:pPr>
            <a:r>
              <a:rPr lang="zh-CN" altLang="en-US" sz="4000" b="1"/>
              <a:t>见龙在田：龙已现田，利见大人，必有所为。</a:t>
            </a:r>
            <a:endParaRPr lang="zh-CN" altLang="en-US" sz="4000" b="1"/>
          </a:p>
          <a:p>
            <a:pPr marL="0" indent="0">
              <a:buNone/>
            </a:pPr>
            <a:r>
              <a:rPr lang="zh-CN" altLang="en-US" sz="4000" b="1"/>
              <a:t>终日乾乾：兢兢业业，自强不息，勤奋努力。</a:t>
            </a:r>
            <a:endParaRPr lang="zh-CN" altLang="en-US" sz="4000" b="1"/>
          </a:p>
          <a:p>
            <a:pPr marL="0" indent="0">
              <a:buNone/>
            </a:pPr>
            <a:r>
              <a:rPr lang="zh-CN" altLang="en-US" sz="4000" b="1"/>
              <a:t>或跃于渊：具体问题，具体对待，因利乘便。</a:t>
            </a:r>
            <a:endParaRPr lang="zh-CN" altLang="en-US" sz="4000" b="1"/>
          </a:p>
          <a:p>
            <a:pPr marL="0" indent="0">
              <a:buNone/>
            </a:pPr>
            <a:r>
              <a:rPr lang="zh-CN" altLang="en-US" sz="4000" b="1"/>
              <a:t>飞龙在天：龙已腾飞，居高临下，大展宏图。</a:t>
            </a:r>
            <a:endParaRPr lang="zh-CN" altLang="en-US" sz="4000" b="1"/>
          </a:p>
          <a:p>
            <a:pPr marL="0" indent="0">
              <a:buNone/>
            </a:pPr>
            <a:r>
              <a:rPr lang="zh-CN" altLang="en-US" sz="4000" b="1"/>
              <a:t>亢龙有悔：盛极而衰，急流勇退，以保全身。</a:t>
            </a:r>
            <a:endParaRPr lang="zh-CN" altLang="en-US" sz="4000" b="1"/>
          </a:p>
          <a:p>
            <a:pPr marL="0" indent="0">
              <a:buNone/>
            </a:pPr>
            <a:endParaRPr lang="zh-CN" altLang="en-US" sz="40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第二资质：明确描述实现目标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2026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zh-CN" altLang="en-US" sz="4800"/>
              <a:t>“设定目标、追求目标实现时都要就该事业的前景、目标如何具体展开，乃至实现目标的社会意义，都要满腔热情地向部下诉说，倾注心血，直到职场的每一位成为都激情燃烧。并以强烈的决心坚强的意志贯彻下去。”</a:t>
            </a:r>
            <a:endParaRPr lang="zh-CN" altLang="en-US" sz="4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第三资质：不断挑战新事物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“领导者具有独创精神，挑战精神，必须记住随着能力事业的拓展，迎接新的挑战追求卓越与成功。”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第四资质：集团的信任和尊敬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zh-CN" altLang="en-US" sz="5400"/>
          </a:p>
          <a:p>
            <a:pPr marL="0" indent="0">
              <a:buNone/>
            </a:pPr>
            <a:r>
              <a:rPr lang="zh-CN" altLang="en-US" sz="5400"/>
              <a:t>“领导者所处地位是要对左右集团命运的重大问题做出判断，最重要的就是公正。还要有勇气、谦虚、乐观努力，具备深沉厚重的风格。”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/>
              <a:t>第五资质：抱有关爱之心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zh-CN" altLang="en-US" sz="5400"/>
              <a:t>“以爱为根基的反映的独裁者”，尊重大家意见，按照具体情况果断决策，发挥领导能力成就所有人。抱着爱去工作，去做事业，就能得到周围人的协助，甚至获得天助，事业肯定能顺利进展。”</a:t>
            </a:r>
            <a:endParaRPr lang="zh-CN" altLang="en-US" sz="5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6000" b="1">
                <a:sym typeface="+mn-ea"/>
              </a:rPr>
              <a:t>第二章：领导者的人格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0000"/>
          </a:bodyPr>
          <a:p>
            <a:pPr marL="0" indent="0">
              <a:buNone/>
            </a:pPr>
            <a:endParaRPr lang="zh-CN" altLang="en-US" sz="4800"/>
          </a:p>
          <a:p>
            <a:pPr marL="0" indent="0">
              <a:buNone/>
            </a:pPr>
            <a:r>
              <a:rPr lang="zh-CN" altLang="en-US" sz="5400"/>
              <a:t>盛和塾第十届全国大会上的讲话</a:t>
            </a:r>
            <a:endParaRPr lang="zh-CN" altLang="en-US" sz="5400"/>
          </a:p>
          <a:p>
            <a:pPr marL="0" indent="0">
              <a:buNone/>
            </a:pPr>
            <a:endParaRPr lang="zh-CN" altLang="en-US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5400"/>
              <a:t>盛和塾：</a:t>
            </a:r>
            <a:r>
              <a:rPr lang="en-US" altLang="zh-CN" sz="5400"/>
              <a:t>1983</a:t>
            </a:r>
            <a:r>
              <a:rPr lang="zh-CN" altLang="en-US" sz="5400"/>
              <a:t>年部分青年企业家希望稻盛和夫向他们传授知识和经营思想，自发组织的协会。寓意</a:t>
            </a:r>
            <a:r>
              <a:rPr lang="en-US" altLang="zh-CN" sz="5400"/>
              <a:t>“</a:t>
            </a:r>
            <a:r>
              <a:rPr lang="zh-CN" altLang="en-US" sz="5400"/>
              <a:t>事业隆盛，人德和合</a:t>
            </a:r>
            <a:r>
              <a:rPr lang="en-US" altLang="zh-CN" sz="5400"/>
              <a:t>”</a:t>
            </a:r>
            <a:endParaRPr lang="en-US" altLang="zh-CN" sz="5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6000" b="1"/>
              <a:t>第一、企业治理危机和领导力</a:t>
            </a:r>
            <a:endParaRPr lang="zh-CN" altLang="en-US" sz="6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indent="0">
              <a:buNone/>
            </a:pPr>
            <a:r>
              <a:rPr lang="zh-CN" altLang="en-US" sz="5400"/>
              <a:t>“‘在领导者的资质中人格最为重要。领导者保持自己高层次的人格，是解决当前企业治理危机最根本性的方略。’（人格等于性格加人生哲学）此外，还要‘反复学习优秀哲学’与‘坚持天天自我反省’”</a:t>
            </a:r>
            <a:endParaRPr lang="zh-CN" altLang="en-US" sz="54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2688</Words>
  <Application>WPS 文字</Application>
  <PresentationFormat>宽屏</PresentationFormat>
  <Paragraphs>171</Paragraphs>
  <Slides>36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36</vt:i4>
      </vt:variant>
    </vt:vector>
  </HeadingPairs>
  <TitlesOfParts>
    <vt:vector size="48" baseType="lpstr">
      <vt:lpstr>Arial</vt:lpstr>
      <vt:lpstr>方正书宋_GBK</vt:lpstr>
      <vt:lpstr>Wingdings</vt:lpstr>
      <vt:lpstr>宋体</vt:lpstr>
      <vt:lpstr>Arial Unicode MS</vt:lpstr>
      <vt:lpstr>Calibri Light</vt:lpstr>
      <vt:lpstr>Helvetica Neue</vt:lpstr>
      <vt:lpstr>汉仪书宋二KW</vt:lpstr>
      <vt:lpstr>Calibri</vt:lpstr>
      <vt:lpstr>微软雅黑</vt:lpstr>
      <vt:lpstr>汉仪旗黑KW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mac</dc:creator>
  <cp:lastModifiedBy>mac</cp:lastModifiedBy>
  <cp:revision>1</cp:revision>
  <dcterms:created xsi:type="dcterms:W3CDTF">2021-05-06T13:25:44Z</dcterms:created>
  <dcterms:modified xsi:type="dcterms:W3CDTF">2021-05-06T13:25:44Z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2052-2.0.1.3256</vt:lpwstr>
  </property>
</Properties>
</file>