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63" r:id="rId5"/>
    <p:sldId id="265" r:id="rId6"/>
    <p:sldId id="266" r:id="rId7"/>
    <p:sldId id="267" r:id="rId8"/>
    <p:sldId id="268" r:id="rId9"/>
    <p:sldId id="269" r:id="rId10"/>
    <p:sldId id="271" r:id="rId11"/>
    <p:sldId id="272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6870" y="1214755"/>
            <a:ext cx="10511790" cy="2387600"/>
          </a:xfrm>
        </p:spPr>
        <p:txBody>
          <a:bodyPr/>
          <a:p>
            <a:pPr algn="ctr"/>
            <a:r>
              <a:rPr lang="zh-CN" altLang="en-US" sz="9600" b="1"/>
              <a:t>超凡的经营智慧</a:t>
            </a:r>
            <a:endParaRPr lang="zh-CN" altLang="en-US" sz="9600" b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ctr"/>
            <a:r>
              <a:rPr lang="en-US" altLang="zh-CN" sz="3200"/>
              <a:t>                 </a:t>
            </a:r>
            <a:endParaRPr lang="en-US" altLang="zh-CN" sz="3200"/>
          </a:p>
          <a:p>
            <a:pPr algn="r"/>
            <a:r>
              <a:rPr lang="en-US" altLang="zh-CN" sz="3200"/>
              <a:t>——</a:t>
            </a:r>
            <a:r>
              <a:rPr lang="zh-CN" altLang="en-US" sz="3200"/>
              <a:t>《金刚能断》读书分享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结论</a:t>
            </a:r>
            <a:r>
              <a:rPr lang="zh-CN" altLang="en-US"/>
              <a:t>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我们需要在意识中植入“</a:t>
            </a:r>
            <a:r>
              <a:rPr lang="zh-CN" altLang="en-US">
                <a:solidFill>
                  <a:srgbClr val="FF0000"/>
                </a:solidFill>
              </a:rPr>
              <a:t>能够盈利的市场</a:t>
            </a:r>
            <a:r>
              <a:rPr lang="zh-CN" altLang="en-US"/>
              <a:t>”，植入的时间越长，保持特定的</a:t>
            </a:r>
            <a:r>
              <a:rPr lang="zh-CN" altLang="en-US">
                <a:solidFill>
                  <a:srgbClr val="FF0000"/>
                </a:solidFill>
              </a:rPr>
              <a:t>行为准则</a:t>
            </a:r>
            <a:r>
              <a:rPr lang="zh-CN" altLang="en-US"/>
              <a:t>，并做出符合</a:t>
            </a:r>
            <a:r>
              <a:rPr lang="zh-CN" altLang="en-US">
                <a:solidFill>
                  <a:srgbClr val="FF0000"/>
                </a:solidFill>
              </a:rPr>
              <a:t>条件结果的行动</a:t>
            </a:r>
            <a:r>
              <a:rPr lang="zh-CN" altLang="en-US"/>
              <a:t>。这些微不足道的行为、言辞和念头在意识中植入的种子也会越完美越强大。等到开花结果便会形成巨大的体验。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你必须在行动开始前，就</a:t>
            </a:r>
            <a:r>
              <a:rPr lang="zh-CN" altLang="en-US">
                <a:solidFill>
                  <a:srgbClr val="FF0000"/>
                </a:solidFill>
              </a:rPr>
              <a:t>坚信</a:t>
            </a:r>
            <a:r>
              <a:rPr lang="zh-CN" altLang="en-US"/>
              <a:t>这个理念是可行的，这样你才能够全身心地</a:t>
            </a:r>
            <a:r>
              <a:rPr lang="zh-CN" altLang="en-US">
                <a:solidFill>
                  <a:srgbClr val="FF0000"/>
                </a:solidFill>
              </a:rPr>
              <a:t>投入</a:t>
            </a:r>
            <a:r>
              <a:rPr lang="zh-CN" altLang="en-US"/>
              <a:t>其中，付出大量心血，真正运用该理念获得成功。而这种坚定的信念必须来自你用</a:t>
            </a:r>
            <a:r>
              <a:rPr lang="zh-CN" altLang="en-US">
                <a:solidFill>
                  <a:srgbClr val="FF0000"/>
                </a:solidFill>
              </a:rPr>
              <a:t>逻辑推理</a:t>
            </a:r>
            <a:r>
              <a:rPr lang="zh-CN" altLang="en-US"/>
              <a:t>而证得这一理论完全行得通。最后，还要懂得</a:t>
            </a:r>
            <a:r>
              <a:rPr lang="zh-CN" altLang="en-US">
                <a:solidFill>
                  <a:srgbClr val="FF0000"/>
                </a:solidFill>
              </a:rPr>
              <a:t>分享、共同富裕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2790" y="349250"/>
            <a:ext cx="4272280" cy="690880"/>
          </a:xfrm>
        </p:spPr>
        <p:txBody>
          <a:bodyPr/>
          <a:p>
            <a:r>
              <a:rPr lang="zh-CN" altLang="en-US" sz="4000"/>
              <a:t>作者</a:t>
            </a:r>
            <a:endParaRPr lang="zh-CN" altLang="en-US" sz="400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86105" y="1040130"/>
            <a:ext cx="5549900" cy="5547360"/>
          </a:xfrm>
        </p:spPr>
        <p:txBody>
          <a:bodyPr>
            <a:noAutofit/>
          </a:bodyPr>
          <a:p>
            <a:r>
              <a:rPr lang="zh-CN" altLang="en-US" sz="2800" b="1"/>
              <a:t>麦克·罗奇格西</a:t>
            </a:r>
            <a:r>
              <a:rPr lang="zh-CN" altLang="en-US" sz="2800"/>
              <a:t>，毕业于普林斯顿大学（全美前五）。在印度的塞拉梅西藏寺庙学习二十二年，成为第一位得到</a:t>
            </a:r>
            <a:r>
              <a:rPr lang="zh-CN" altLang="en-US" sz="2800" b="1"/>
              <a:t>格西（佛学博士）</a:t>
            </a:r>
            <a:r>
              <a:rPr lang="zh-CN" altLang="en-US" sz="2800"/>
              <a:t>的美国人。也是研究梵文、藏文与俄文的学者，有大量的翻译作品、商业畅销书，并是亚洲经典机构的创办人。此书主要讲他运用《金刚经》（</a:t>
            </a:r>
            <a:r>
              <a:rPr lang="zh-CN" altLang="en-US" sz="2800" b="1"/>
              <a:t>《圣般若波罗蜜多金刚能断大乘经》</a:t>
            </a:r>
            <a:r>
              <a:rPr lang="zh-CN" altLang="en-US" sz="2800"/>
              <a:t>）的智慧，将位于纽约市的安鼎国际钻石公司，打造成为营业额突破一亿美元的企业。</a:t>
            </a:r>
            <a:endParaRPr lang="zh-CN" altLang="en-US" sz="2800"/>
          </a:p>
        </p:txBody>
      </p:sp>
      <p:pic>
        <p:nvPicPr>
          <p:cNvPr id="5" name="图片占位符 4"/>
          <p:cNvPicPr>
            <a:picLocks noChangeAspect="1"/>
          </p:cNvPicPr>
          <p:nvPr>
            <p:ph type="pic" idx="1"/>
          </p:nvPr>
        </p:nvPicPr>
        <p:blipFill>
          <a:blip r:embed="rId1"/>
          <a:stretch>
            <a:fillRect/>
          </a:stretch>
        </p:blipFill>
        <p:spPr>
          <a:xfrm>
            <a:off x="6277610" y="457835"/>
            <a:ext cx="5246370" cy="60223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69110"/>
          </a:xfrm>
        </p:spPr>
        <p:txBody>
          <a:bodyPr>
            <a:normAutofit/>
          </a:bodyPr>
          <a:p>
            <a:r>
              <a:rPr lang="en-US" altLang="zh-CN" sz="4800"/>
              <a:t>“</a:t>
            </a:r>
            <a:r>
              <a:rPr lang="zh-CN" altLang="en-US" sz="4800" b="1"/>
              <a:t>空性</a:t>
            </a:r>
            <a:r>
              <a:rPr lang="en-US" altLang="zh-CN" sz="4800"/>
              <a:t>”</a:t>
            </a:r>
            <a:r>
              <a:rPr lang="zh-CN" altLang="en-US" sz="4800"/>
              <a:t>：万事万物隐含的终极潜能，佛学里管这叫“空性”。</a:t>
            </a:r>
            <a:endParaRPr lang="zh-CN" altLang="en-US" sz="4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2254885"/>
            <a:ext cx="10690225" cy="3922395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zh-CN" altLang="en-US" sz="7200"/>
              <a:t>找到空性的两种方法：一是阅读相关书籍对潜能的解释，坐下来仔细思考这些解释，直到真正明白，并能运用自如；二是通过深度的冥想，在意识中直接证悟这个潜能，发觉内心相信直觉，找到经济上以及个人生活中获得成功的关键。</a:t>
            </a:r>
            <a:endParaRPr lang="zh-CN" altLang="en-US" sz="7200"/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404495"/>
            <a:ext cx="10683875" cy="1541145"/>
          </a:xfrm>
        </p:spPr>
        <p:txBody>
          <a:bodyPr>
            <a:normAutofit fontScale="90000"/>
          </a:bodyPr>
          <a:p>
            <a:r>
              <a:rPr lang="zh-CN" altLang="en-US"/>
              <a:t>“你可以称这本书为一本书，你也可以把它理解为一本书，正是它从来就不可能是一本书。”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332355"/>
            <a:ext cx="10515600" cy="43548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3600"/>
              <a:t>事物具有不同的可能性，楼房本身不具备一个固有的特性，它的所有特性都取决于我们如何看待它。“你可以说买楼是件好事，你也可以把它理解为一件好事，正是因为买楼本身就不可能是一件好事或坏事。换句话说，抛弃我们对它的看法，它的本身它的存在不是好事也不是坏事。”——凡事都有利弊，要转变思维跟看问题的角度寻求最佳方案。</a:t>
            </a:r>
            <a:endParaRPr lang="zh-CN" altLang="en-US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64385"/>
          </a:xfrm>
        </p:spPr>
        <p:txBody>
          <a:bodyPr/>
          <a:p>
            <a:r>
              <a:rPr lang="zh-CN" altLang="en-US"/>
              <a:t>“</a:t>
            </a:r>
            <a:r>
              <a:rPr lang="zh-CN" altLang="en-US" b="1"/>
              <a:t>铭印</a:t>
            </a:r>
            <a:r>
              <a:rPr lang="zh-CN" altLang="en-US"/>
              <a:t>”：包括想法、言语、行动等留在内心的印记，在佛学里被称作“业”。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710815"/>
            <a:ext cx="10515600" cy="353695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 sz="4400"/>
              <a:t>影响铭印的因素：情绪的强弱（理性冷静）、我们的动机（善良坦诚）、认知的程度（熟悉深刻）、行动的方式（恰当可取）、认可的程度（由衷信服）、行动的完成（身体力行）等等。</a:t>
            </a:r>
            <a:endParaRPr lang="zh-CN" altLang="en-US" sz="4400"/>
          </a:p>
          <a:p>
            <a:endParaRPr lang="zh-CN" altLang="en-US" sz="4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37185"/>
            <a:ext cx="10515600" cy="1143635"/>
          </a:xfrm>
        </p:spPr>
        <p:txBody>
          <a:bodyPr/>
          <a:p>
            <a:r>
              <a:rPr lang="zh-CN" altLang="en-US" sz="4800"/>
              <a:t>铭印的特性：</a:t>
            </a:r>
            <a:endParaRPr lang="zh-CN" altLang="en-US" sz="4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4805"/>
            <a:ext cx="10515600" cy="516509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3600"/>
              <a:t>（</a:t>
            </a:r>
            <a:r>
              <a:rPr lang="zh-CN" altLang="en-US" sz="4000"/>
              <a:t>1）铭印迫使你所经历的体验，与原本的铭印的基本内容相吻合。（</a:t>
            </a:r>
            <a:r>
              <a:rPr lang="zh-CN" altLang="en-US" sz="4000">
                <a:solidFill>
                  <a:srgbClr val="FF0000"/>
                </a:solidFill>
              </a:rPr>
              <a:t>心想事成</a:t>
            </a:r>
            <a:r>
              <a:rPr lang="zh-CN" altLang="en-US" sz="4000"/>
              <a:t>）</a:t>
            </a:r>
            <a:endParaRPr lang="zh-CN" altLang="en-US" sz="4000"/>
          </a:p>
          <a:p>
            <a:pPr marL="0" indent="0">
              <a:buNone/>
            </a:pPr>
            <a:r>
              <a:rPr lang="zh-CN" altLang="en-US" sz="4000"/>
              <a:t>（2）铭印的力量在其停留潜意识期间会不停地增长，体验结果以前都在成长。（</a:t>
            </a:r>
            <a:r>
              <a:rPr lang="zh-CN" altLang="en-US" sz="4000">
                <a:solidFill>
                  <a:srgbClr val="FF0000"/>
                </a:solidFill>
              </a:rPr>
              <a:t>因果关联</a:t>
            </a:r>
            <a:r>
              <a:rPr lang="zh-CN" altLang="en-US" sz="4000"/>
              <a:t>）</a:t>
            </a:r>
            <a:endParaRPr lang="zh-CN" altLang="en-US" sz="4000"/>
          </a:p>
          <a:p>
            <a:pPr marL="0" indent="0">
              <a:buNone/>
            </a:pPr>
            <a:r>
              <a:rPr lang="zh-CN" altLang="en-US" sz="4000"/>
              <a:t>（3）没有植入触发体验的铭印，就不可能有任何形式的体验发生。（</a:t>
            </a:r>
            <a:r>
              <a:rPr lang="zh-CN" altLang="en-US" sz="4000">
                <a:solidFill>
                  <a:srgbClr val="FF0000"/>
                </a:solidFill>
              </a:rPr>
              <a:t>无因无果</a:t>
            </a:r>
            <a:r>
              <a:rPr lang="zh-CN" altLang="en-US" sz="4000"/>
              <a:t>）</a:t>
            </a:r>
            <a:endParaRPr lang="zh-CN" altLang="en-US" sz="4000"/>
          </a:p>
          <a:p>
            <a:pPr marL="0" indent="0">
              <a:buNone/>
            </a:pPr>
            <a:r>
              <a:rPr lang="zh-CN" altLang="en-US" sz="4000"/>
              <a:t>（4）一个铭印被如果植入意志，它必定会引发相应的体验，不会落空。（</a:t>
            </a:r>
            <a:r>
              <a:rPr lang="zh-CN" altLang="en-US" sz="4000">
                <a:solidFill>
                  <a:srgbClr val="FF0000"/>
                </a:solidFill>
              </a:rPr>
              <a:t>有因有果</a:t>
            </a:r>
            <a:r>
              <a:rPr lang="zh-CN" altLang="en-US" sz="4000"/>
              <a:t>）</a:t>
            </a:r>
            <a:endParaRPr lang="zh-CN" altLang="en-US"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3150"/>
          </a:xfrm>
        </p:spPr>
        <p:txBody>
          <a:bodyPr/>
          <a:p>
            <a:r>
              <a:rPr lang="zh-CN" altLang="en-US" b="1"/>
              <a:t>原则</a:t>
            </a:r>
            <a:r>
              <a:rPr lang="zh-CN" altLang="en-US"/>
              <a:t>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172210"/>
            <a:ext cx="10515600" cy="5327650"/>
          </a:xfrm>
        </p:spPr>
        <p:txBody>
          <a:bodyPr>
            <a:noAutofit/>
          </a:bodyPr>
          <a:p>
            <a:pPr marL="0" indent="0">
              <a:buNone/>
            </a:pPr>
            <a:endParaRPr lang="zh-CN" altLang="en-US"/>
          </a:p>
          <a:p>
            <a:r>
              <a:rPr lang="zh-CN" altLang="en-US" sz="4400"/>
              <a:t>第一条原则：生意应是成功的。</a:t>
            </a:r>
            <a:endParaRPr lang="zh-CN" altLang="en-US" sz="4400"/>
          </a:p>
          <a:p>
            <a:pPr marL="0" indent="0">
              <a:buNone/>
            </a:pPr>
            <a:r>
              <a:rPr lang="zh-CN" altLang="en-US" sz="4400"/>
              <a:t>（</a:t>
            </a:r>
            <a:r>
              <a:rPr lang="zh-CN" altLang="en-US" sz="3600">
                <a:solidFill>
                  <a:srgbClr val="FF0000"/>
                </a:solidFill>
              </a:rPr>
              <a:t>君子爱财，取之有道</a:t>
            </a:r>
            <a:r>
              <a:rPr lang="zh-CN" altLang="en-US" sz="4400"/>
              <a:t>）</a:t>
            </a:r>
            <a:endParaRPr lang="zh-CN" altLang="en-US" sz="4400"/>
          </a:p>
          <a:p>
            <a:r>
              <a:rPr lang="zh-CN" altLang="en-US" sz="4400"/>
              <a:t>第二条原则：金钱应是享受的。</a:t>
            </a:r>
            <a:endParaRPr lang="zh-CN" altLang="en-US" sz="4400"/>
          </a:p>
          <a:p>
            <a:pPr marL="0" indent="0">
              <a:buNone/>
            </a:pPr>
            <a:r>
              <a:rPr lang="zh-CN" altLang="en-US" sz="4400"/>
              <a:t>（</a:t>
            </a:r>
            <a:r>
              <a:rPr lang="zh-CN" altLang="en-US" sz="3600">
                <a:solidFill>
                  <a:srgbClr val="FF0000"/>
                </a:solidFill>
              </a:rPr>
              <a:t>钱不在多，欢乐最好</a:t>
            </a:r>
            <a:r>
              <a:rPr lang="zh-CN" altLang="en-US" sz="4400"/>
              <a:t>）</a:t>
            </a:r>
            <a:endParaRPr lang="zh-CN" altLang="en-US" sz="4400"/>
          </a:p>
          <a:p>
            <a:r>
              <a:rPr lang="zh-CN" altLang="en-US" sz="4400"/>
              <a:t>第三条原则：事业得要有意义。</a:t>
            </a:r>
            <a:endParaRPr lang="zh-CN" altLang="en-US" sz="4400"/>
          </a:p>
          <a:p>
            <a:pPr marL="0" indent="0">
              <a:buNone/>
            </a:pPr>
            <a:r>
              <a:rPr lang="zh-CN" altLang="en-US" sz="4400"/>
              <a:t>（</a:t>
            </a:r>
            <a:r>
              <a:rPr lang="zh-CN" altLang="en-US" sz="3600">
                <a:solidFill>
                  <a:srgbClr val="FF0000"/>
                </a:solidFill>
              </a:rPr>
              <a:t>俯仰天地，无愧于人</a:t>
            </a:r>
            <a:r>
              <a:rPr lang="zh-CN" altLang="en-US" sz="4400"/>
              <a:t>）</a:t>
            </a:r>
            <a:endParaRPr lang="zh-CN" altLang="en-US" sz="4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遵守：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遵守一、</a:t>
            </a:r>
            <a:r>
              <a:rPr lang="zh-CN" altLang="en-US">
                <a:solidFill>
                  <a:srgbClr val="FF0000"/>
                </a:solidFill>
              </a:rPr>
              <a:t>先因后果</a:t>
            </a:r>
            <a:r>
              <a:rPr lang="zh-CN" altLang="en-US"/>
              <a:t>——</a:t>
            </a:r>
            <a:endParaRPr lang="zh-CN" altLang="en-US"/>
          </a:p>
          <a:p>
            <a:pPr marL="0" indent="0">
              <a:buNone/>
            </a:pPr>
            <a:r>
              <a:rPr lang="zh-CN" altLang="en-US" sz="4400"/>
              <a:t>在意识里植入慷慨大度的铭印的结果</a:t>
            </a:r>
            <a:endParaRPr lang="zh-CN" altLang="en-US" sz="4400"/>
          </a:p>
          <a:p>
            <a:r>
              <a:rPr lang="zh-CN" altLang="en-US"/>
              <a:t>遵守二、</a:t>
            </a:r>
            <a:r>
              <a:rPr lang="zh-CN" altLang="en-US">
                <a:solidFill>
                  <a:srgbClr val="FF0000"/>
                </a:solidFill>
              </a:rPr>
              <a:t>因小于果</a:t>
            </a:r>
            <a:r>
              <a:rPr lang="zh-CN" altLang="en-US"/>
              <a:t>——</a:t>
            </a:r>
            <a:endParaRPr lang="zh-CN" altLang="en-US"/>
          </a:p>
          <a:p>
            <a:pPr marL="0" indent="0">
              <a:buNone/>
            </a:pPr>
            <a:r>
              <a:rPr lang="zh-CN" altLang="en-US" sz="4400"/>
              <a:t>勿以善小而不为，勿以恶小而为之</a:t>
            </a:r>
            <a:endParaRPr lang="zh-CN" altLang="en-US" sz="4400"/>
          </a:p>
          <a:p>
            <a:r>
              <a:rPr lang="zh-CN" altLang="en-US"/>
              <a:t>遵守三、</a:t>
            </a:r>
            <a:r>
              <a:rPr lang="zh-CN" altLang="en-US">
                <a:solidFill>
                  <a:srgbClr val="FF0000"/>
                </a:solidFill>
              </a:rPr>
              <a:t>耐心等待</a:t>
            </a:r>
            <a:r>
              <a:rPr lang="zh-CN" altLang="en-US"/>
              <a:t>——</a:t>
            </a:r>
            <a:endParaRPr lang="zh-CN" altLang="en-US"/>
          </a:p>
          <a:p>
            <a:pPr marL="0" indent="0">
              <a:buNone/>
            </a:pPr>
            <a:r>
              <a:rPr lang="zh-CN" altLang="en-US" sz="4400"/>
              <a:t>默默耕耘不问收获，全神贯注持之以恒</a:t>
            </a:r>
            <a:endParaRPr lang="zh-CN" altLang="en-US" sz="4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105" y="457200"/>
            <a:ext cx="4164965" cy="843280"/>
          </a:xfrm>
        </p:spPr>
        <p:txBody>
          <a:bodyPr/>
          <a:p>
            <a:r>
              <a:rPr lang="zh-CN" altLang="en-US" sz="4400" b="1"/>
              <a:t>案例</a:t>
            </a:r>
            <a:r>
              <a:rPr lang="zh-CN" altLang="en-US"/>
              <a:t>：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87375" y="1301115"/>
            <a:ext cx="6618605" cy="5114925"/>
          </a:xfrm>
        </p:spPr>
        <p:txBody>
          <a:bodyPr>
            <a:noAutofit/>
          </a:bodyPr>
          <a:p>
            <a:r>
              <a:rPr lang="zh-CN" altLang="en-US" sz="2400"/>
              <a:t>空性：在前往西安交大的火车上，他跟人说自己想做软件想做计算机，成为乔布斯那样的人。</a:t>
            </a:r>
            <a:endParaRPr lang="zh-CN" altLang="en-US" sz="2400"/>
          </a:p>
          <a:p>
            <a:r>
              <a:rPr lang="zh-CN" altLang="en-US" sz="2400"/>
              <a:t>铭印：追逐理想，大学期间三次创业均告失败，但积累起宝贵的经验，自始至终没有放弃理想。</a:t>
            </a:r>
            <a:endParaRPr lang="zh-CN" altLang="en-US" sz="2400"/>
          </a:p>
          <a:p>
            <a:r>
              <a:rPr lang="zh-CN" altLang="en-US" sz="2400"/>
              <a:t>原则：市值1200多亿身价37亿美元；热心慈善事业，西交设置“林怀祖奖学金”等等。</a:t>
            </a:r>
            <a:endParaRPr lang="zh-CN" altLang="en-US" sz="2400"/>
          </a:p>
          <a:p>
            <a:r>
              <a:rPr lang="zh-CN" altLang="en-US" sz="2400"/>
              <a:t>实证：电信学院计算机保研管理学院系统工程系；三次创业均告失败；方正集团；创办3721；天使投资；奇虎360等等。</a:t>
            </a:r>
            <a:endParaRPr lang="zh-CN" altLang="en-US" sz="2400"/>
          </a:p>
          <a:p>
            <a:r>
              <a:rPr lang="zh-CN" altLang="en-US" sz="2400"/>
              <a:t>共享：给予、给予、不断给予他人，通过帮助他人获得成功而种下正确的种子。</a:t>
            </a:r>
            <a:endParaRPr lang="zh-CN" altLang="en-US" sz="2400"/>
          </a:p>
        </p:txBody>
      </p:sp>
      <p:pic>
        <p:nvPicPr>
          <p:cNvPr id="5" name="图片占位符 4"/>
          <p:cNvPicPr>
            <a:picLocks noChangeAspect="1"/>
          </p:cNvPicPr>
          <p:nvPr>
            <p:ph type="pic" idx="1"/>
          </p:nvPr>
        </p:nvPicPr>
        <p:blipFill>
          <a:blip r:embed="rId1"/>
          <a:stretch>
            <a:fillRect/>
          </a:stretch>
        </p:blipFill>
        <p:spPr>
          <a:xfrm>
            <a:off x="7509510" y="457200"/>
            <a:ext cx="4365625" cy="556641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1394</Words>
  <Application>WPS 文字</Application>
  <PresentationFormat>宽屏</PresentationFormat>
  <Paragraphs>63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方正书宋_GBK</vt:lpstr>
      <vt:lpstr>Wingdings</vt:lpstr>
      <vt:lpstr>宋体</vt:lpstr>
      <vt:lpstr>Arial Unicode MS</vt:lpstr>
      <vt:lpstr>Calibri Light</vt:lpstr>
      <vt:lpstr>Helvetica Neue</vt:lpstr>
      <vt:lpstr>汉仪书宋二KW</vt:lpstr>
      <vt:lpstr>Calibri</vt:lpstr>
      <vt:lpstr>微软雅黑</vt:lpstr>
      <vt:lpstr>汉仪旗黑KW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mac</dc:creator>
  <cp:lastModifiedBy>mac</cp:lastModifiedBy>
  <cp:revision>2</cp:revision>
  <dcterms:created xsi:type="dcterms:W3CDTF">2021-04-28T12:46:19Z</dcterms:created>
  <dcterms:modified xsi:type="dcterms:W3CDTF">2021-04-28T12:46:19Z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2052-2.0.1.3256</vt:lpwstr>
  </property>
</Properties>
</file>